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embeddedFontLst>
    <p:embeddedFont>
      <p:font typeface="Calibri" panose="020F0502020204030204" pitchFamily="34" charset="0"/>
      <p:regular r:id="rId14"/>
      <p:bold r:id="rId15"/>
      <p:italic r:id="rId16"/>
      <p:boldItalic r:id="rId17"/>
    </p:embeddedFont>
    <p:embeddedFont>
      <p:font typeface="Germania One" panose="020B0604020202020204" charset="0"/>
      <p:regular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What is the meaning of this message? Discuss how it might be easy to misinterpret the response “fine.”</a:t>
            </a: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Biblical religion sees the universe as a kerygma (message, proclamation), telling the glory of its Maker.  Science as the investigation of the various layers of physical reality is a very Christian/Biblical thing to do!</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What do we know about the universe, the facts and the message.</a:t>
            </a:r>
            <a:endParaRPr/>
          </a:p>
        </p:txBody>
      </p:sp>
      <p:sp>
        <p:nvSpPr>
          <p:cNvPr id="88" name="Google Shape;88;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Talk about the Big Bang Theory coming from singularity to present. Talk about contribution of George Lemaitre </a:t>
            </a:r>
            <a:endParaRPr/>
          </a:p>
          <a:p>
            <a:pPr marL="0" lvl="0" indent="0" algn="l" rtl="0">
              <a:lnSpc>
                <a:spcPct val="100000"/>
              </a:lnSpc>
              <a:spcBef>
                <a:spcPts val="0"/>
              </a:spcBef>
              <a:spcAft>
                <a:spcPts val="0"/>
              </a:spcAft>
              <a:buSzPts val="1100"/>
              <a:buNone/>
            </a:pPr>
            <a:r>
              <a:rPr lang="en-US"/>
              <a:t>Is there something beyond this explanation of why there is something rather than nothing?</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f43d447ff_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f43d447f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Refer back to slide one. Does the text message talk about the emotions along with the content? Does the the big bang tell the whole story about the beginning of the universe?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Introduce concept of Creation ex nihilo, and the distinction between making and creating.  Also that God is the creator of matter (including elements), space, time, and energy.  Creation is not a temporal event. NOTE that the theological concept will be discussed in detail in the sophomore religion class.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 name="Google Shape;11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Speak on the parallel nature of the story of Genesis and the Big Bang; but also emphasize that the Creation accounts in Genesis give us the why and by whom of the universe, while the theory of the Big Bang gives us the how and in what chronological order of the universe.</a:t>
            </a:r>
            <a:endParaRPr/>
          </a:p>
          <a:p>
            <a:pPr marL="0" lvl="0" indent="0" algn="l" rtl="0">
              <a:lnSpc>
                <a:spcPct val="100000"/>
              </a:lnSpc>
              <a:spcBef>
                <a:spcPts val="0"/>
              </a:spcBef>
              <a:spcAft>
                <a:spcPts val="0"/>
              </a:spcAft>
              <a:buSzPts val="1100"/>
              <a:buNone/>
            </a:pPr>
            <a:r>
              <a:rPr lang="en-US"/>
              <a:t>Genesis uses narrative, chronologically ordered language to express the deeper reality of this trans-temporal reality of all things’ dependence on God for their existence and order in being. (A ‘day’ in Genesis cannot be a 24 hour period)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5f43d447ff_2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5f43d447ff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Speak specifically about the evolution of matter, origin of elements, and the orderliness of nature.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The scientific method is one way of knowing that applies this general principle.  Maybe discuss other areas of knowledge that apply this principle.  e.g., a good athlete is one who performs well on the playing field; a brilliant artist is revealed in his masterpieces; a good student demonstrates his ability in speaking and writing.</a:t>
            </a:r>
            <a:endParaRPr/>
          </a:p>
          <a:p>
            <a:pPr marL="0" lvl="0" indent="0" algn="l" rtl="0">
              <a:lnSpc>
                <a:spcPct val="100000"/>
              </a:lnSpc>
              <a:spcBef>
                <a:spcPts val="0"/>
              </a:spcBef>
              <a:spcAft>
                <a:spcPts val="0"/>
              </a:spcAft>
              <a:buSzPts val="1100"/>
              <a:buNone/>
            </a:pPr>
            <a:r>
              <a:rPr lang="en-US"/>
              <a:t>Since God is the</a:t>
            </a:r>
            <a:r>
              <a:rPr lang="en-US" b="1"/>
              <a:t> Creator of all being in its entirety (</a:t>
            </a:r>
            <a:r>
              <a:rPr lang="en-US"/>
              <a:t>this is the meaning of </a:t>
            </a:r>
            <a:r>
              <a:rPr lang="en-US" b="1"/>
              <a:t>Creation ex nihilo</a:t>
            </a:r>
            <a:r>
              <a:rPr lang="en-US"/>
              <a:t>), EVERYTHING REVEALS SOMETHING ABOUT HIM.  Everything is a ‘sign’ of the Creator, an intelligible message from Him.  At times he speaks indirectly through nature, at other times directly through his self-communication (recorded in the books of the Bible).</a:t>
            </a:r>
            <a:endParaRPr/>
          </a:p>
          <a:p>
            <a:pPr marL="0" lvl="0" indent="0" algn="l" rtl="0">
              <a:lnSpc>
                <a:spcPct val="100000"/>
              </a:lnSpc>
              <a:spcBef>
                <a:spcPts val="0"/>
              </a:spcBef>
              <a:spcAft>
                <a:spcPts val="0"/>
              </a:spcAft>
              <a:buSzPts val="1100"/>
              <a:buNone/>
            </a:pPr>
            <a:r>
              <a:rPr lang="en-US"/>
              <a:t>Our human task is to be subtle and sophisticated </a:t>
            </a:r>
            <a:r>
              <a:rPr lang="en-US" b="1"/>
              <a:t>interpreters</a:t>
            </a:r>
            <a:r>
              <a:rPr lang="en-US"/>
              <a:t> of these signs/messages.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 name="Google Shape;13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The universe is complex and yet ordered (galaxies, stars, solar systems on the macro level; sub-atomic particles,  atoms, molecules on the micro level).  We can know this by observation and reflection, that is, by science.  What does Revelation (God’s self-communication to us) say about these facts?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3" name="Google Shape;13;p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4" name="Google Shape;14;p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Autofit/>
          </a:bodyPr>
          <a:lstStyle>
            <a:lvl1pPr lvl="0" algn="ctr" rtl="0">
              <a:lnSpc>
                <a:spcPct val="90000"/>
              </a:lnSpc>
              <a:spcBef>
                <a:spcPts val="0"/>
              </a:spcBef>
              <a:spcAft>
                <a:spcPts val="0"/>
              </a:spcAft>
              <a:buClr>
                <a:schemeClr val="dk1"/>
              </a:buClr>
              <a:buSzPts val="6000"/>
              <a:buFont typeface="Calibri"/>
              <a:buNone/>
              <a:defRPr sz="60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9" name="Google Shape;19;p3"/>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Autofit/>
          </a:bodyPr>
          <a:lstStyle>
            <a:lvl1pPr lvl="0" algn="ctr" rtl="0">
              <a:lnSpc>
                <a:spcPct val="90000"/>
              </a:lnSpc>
              <a:spcBef>
                <a:spcPts val="1000"/>
              </a:spcBef>
              <a:spcAft>
                <a:spcPts val="0"/>
              </a:spcAft>
              <a:buClr>
                <a:schemeClr val="dk1"/>
              </a:buClr>
              <a:buSzPts val="2400"/>
              <a:buNone/>
              <a:defRPr sz="24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20" name="Google Shape;20;p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dk1"/>
              </a:buClr>
              <a:buSzPts val="6000"/>
              <a:buFont typeface="Calibri"/>
              <a:buNone/>
              <a:defRPr sz="60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rgbClr val="888888"/>
              </a:buClr>
              <a:buSzPts val="2400"/>
              <a:buNone/>
              <a:defRPr sz="2400">
                <a:solidFill>
                  <a:srgbClr val="888888"/>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2" name="Google Shape;32;p5"/>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39" name="Google Shape;39;p6"/>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no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41" name="Google Shape;41;p6"/>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no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2" name="Google Shape;42;p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dk1"/>
              </a:buClr>
              <a:buSzPts val="3200"/>
              <a:buFont typeface="Calibri"/>
              <a:buNone/>
              <a:defRPr sz="32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noAutofit/>
          </a:bodyPr>
          <a:lstStyle>
            <a:lvl1pPr marL="457200" lvl="0" indent="-431800" algn="l" rtl="0">
              <a:lnSpc>
                <a:spcPct val="90000"/>
              </a:lnSpc>
              <a:spcBef>
                <a:spcPts val="1000"/>
              </a:spcBef>
              <a:spcAft>
                <a:spcPts val="0"/>
              </a:spcAft>
              <a:buClr>
                <a:schemeClr val="dk1"/>
              </a:buClr>
              <a:buSzPts val="3200"/>
              <a:buChar char="•"/>
              <a:defRPr sz="3200"/>
            </a:lvl1pPr>
            <a:lvl2pPr marL="914400" lvl="1" indent="-406400" algn="l" rtl="0">
              <a:lnSpc>
                <a:spcPct val="90000"/>
              </a:lnSpc>
              <a:spcBef>
                <a:spcPts val="500"/>
              </a:spcBef>
              <a:spcAft>
                <a:spcPts val="0"/>
              </a:spcAft>
              <a:buClr>
                <a:schemeClr val="dk1"/>
              </a:buClr>
              <a:buSzPts val="2800"/>
              <a:buChar char="•"/>
              <a:defRPr sz="2800"/>
            </a:lvl2pPr>
            <a:lvl3pPr marL="1371600" lvl="2" indent="-381000" algn="l" rtl="0">
              <a:lnSpc>
                <a:spcPct val="90000"/>
              </a:lnSpc>
              <a:spcBef>
                <a:spcPts val="500"/>
              </a:spcBef>
              <a:spcAft>
                <a:spcPts val="0"/>
              </a:spcAft>
              <a:buClr>
                <a:schemeClr val="dk1"/>
              </a:buClr>
              <a:buSzPts val="2400"/>
              <a:buChar char="•"/>
              <a:defRPr sz="2400"/>
            </a:lvl3pPr>
            <a:lvl4pPr marL="1828800" lvl="3" indent="-355600" algn="l" rtl="0">
              <a:lnSpc>
                <a:spcPct val="90000"/>
              </a:lnSpc>
              <a:spcBef>
                <a:spcPts val="500"/>
              </a:spcBef>
              <a:spcAft>
                <a:spcPts val="0"/>
              </a:spcAft>
              <a:buClr>
                <a:schemeClr val="dk1"/>
              </a:buClr>
              <a:buSzPts val="2000"/>
              <a:buChar char="•"/>
              <a:defRPr sz="2000"/>
            </a:lvl4pPr>
            <a:lvl5pPr marL="2286000" lvl="4" indent="-355600" algn="l" rtl="0">
              <a:lnSpc>
                <a:spcPct val="90000"/>
              </a:lnSpc>
              <a:spcBef>
                <a:spcPts val="500"/>
              </a:spcBef>
              <a:spcAft>
                <a:spcPts val="0"/>
              </a:spcAft>
              <a:buClr>
                <a:schemeClr val="dk1"/>
              </a:buClr>
              <a:buSzPts val="2000"/>
              <a:buChar char="•"/>
              <a:defRPr sz="2000"/>
            </a:lvl5pPr>
            <a:lvl6pPr marL="2743200" lvl="5" indent="-355600" algn="l" rtl="0">
              <a:lnSpc>
                <a:spcPct val="90000"/>
              </a:lnSpc>
              <a:spcBef>
                <a:spcPts val="500"/>
              </a:spcBef>
              <a:spcAft>
                <a:spcPts val="0"/>
              </a:spcAft>
              <a:buClr>
                <a:schemeClr val="dk1"/>
              </a:buClr>
              <a:buSzPts val="2000"/>
              <a:buChar char="•"/>
              <a:defRPr sz="2000"/>
            </a:lvl6pPr>
            <a:lvl7pPr marL="3200400" lvl="6" indent="-355600" algn="l" rtl="0">
              <a:lnSpc>
                <a:spcPct val="90000"/>
              </a:lnSpc>
              <a:spcBef>
                <a:spcPts val="500"/>
              </a:spcBef>
              <a:spcAft>
                <a:spcPts val="0"/>
              </a:spcAft>
              <a:buClr>
                <a:schemeClr val="dk1"/>
              </a:buClr>
              <a:buSzPts val="2000"/>
              <a:buChar char="•"/>
              <a:defRPr sz="2000"/>
            </a:lvl7pPr>
            <a:lvl8pPr marL="3657600" lvl="7" indent="-355600" algn="l" rtl="0">
              <a:lnSpc>
                <a:spcPct val="90000"/>
              </a:lnSpc>
              <a:spcBef>
                <a:spcPts val="500"/>
              </a:spcBef>
              <a:spcAft>
                <a:spcPts val="0"/>
              </a:spcAft>
              <a:buClr>
                <a:schemeClr val="dk1"/>
              </a:buClr>
              <a:buSzPts val="2000"/>
              <a:buChar char="•"/>
              <a:defRPr sz="2000"/>
            </a:lvl8pPr>
            <a:lvl9pPr marL="4114800" lvl="8" indent="-355600" algn="l" rtl="0">
              <a:lnSpc>
                <a:spcPct val="90000"/>
              </a:lnSpc>
              <a:spcBef>
                <a:spcPts val="5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58" name="Google Shape;58;p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dk1"/>
              </a:buClr>
              <a:buSzPts val="3200"/>
              <a:buFont typeface="Calibri"/>
              <a:buNone/>
              <a:defRPr sz="32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3" name="Google Shape;63;p10"/>
          <p:cNvSpPr>
            <a:spLocks noGrp="1"/>
          </p:cNvSpPr>
          <p:nvPr>
            <p:ph type="pic" idx="2"/>
          </p:nvPr>
        </p:nvSpPr>
        <p:spPr>
          <a:xfrm>
            <a:off x="5183188" y="987425"/>
            <a:ext cx="6172200" cy="487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85" name="Google Shape;85;p13"/>
          <p:cNvSpPr/>
          <p:nvPr/>
        </p:nvSpPr>
        <p:spPr>
          <a:xfrm>
            <a:off x="2632975" y="805575"/>
            <a:ext cx="6369300" cy="5080200"/>
          </a:xfrm>
          <a:prstGeom prst="wedgeRoundRectCallout">
            <a:avLst>
              <a:gd name="adj1" fmla="val -20833"/>
              <a:gd name="adj2" fmla="val 62500"/>
              <a:gd name="adj3" fmla="val 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600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6000" b="0" i="0" u="none" strike="noStrike" cap="none">
                <a:solidFill>
                  <a:schemeClr val="dk1"/>
                </a:solidFill>
                <a:latin typeface="Calibri"/>
                <a:ea typeface="Calibri"/>
                <a:cs typeface="Calibri"/>
                <a:sym typeface="Calibri"/>
              </a:rPr>
              <a:t>Me: How are you doing? </a:t>
            </a:r>
            <a:endParaRPr sz="6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r" rtl="0">
              <a:lnSpc>
                <a:spcPct val="100000"/>
              </a:lnSpc>
              <a:spcBef>
                <a:spcPts val="0"/>
              </a:spcBef>
              <a:spcAft>
                <a:spcPts val="0"/>
              </a:spcAft>
              <a:buClr>
                <a:srgbClr val="000000"/>
              </a:buClr>
              <a:buSzPts val="1800"/>
              <a:buFont typeface="Arial"/>
              <a:buNone/>
            </a:pPr>
            <a:r>
              <a:rPr lang="en-US" sz="6000" b="0" i="0" u="none" strike="noStrike" cap="none">
                <a:solidFill>
                  <a:schemeClr val="dk1"/>
                </a:solidFill>
                <a:latin typeface="Calibri"/>
                <a:ea typeface="Calibri"/>
                <a:cs typeface="Calibri"/>
                <a:sym typeface="Calibri"/>
              </a:rPr>
              <a:t>Kelli: fine.</a:t>
            </a:r>
            <a:endParaRPr sz="60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60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a:t>Psalm 19</a:t>
            </a:r>
            <a:endParaRPr/>
          </a:p>
        </p:txBody>
      </p:sp>
      <p:sp>
        <p:nvSpPr>
          <p:cNvPr id="144" name="Google Shape;144;p2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a:latin typeface="Germania One"/>
                <a:ea typeface="Germania One"/>
                <a:cs typeface="Germania One"/>
                <a:sym typeface="Germania One"/>
              </a:rPr>
              <a:t>The heavens declare the glory of God;</a:t>
            </a:r>
            <a:endParaRPr>
              <a:latin typeface="Germania One"/>
              <a:ea typeface="Germania One"/>
              <a:cs typeface="Germania One"/>
              <a:sym typeface="Germania One"/>
            </a:endParaRPr>
          </a:p>
          <a:p>
            <a:pPr marL="0" lvl="0" indent="0" algn="l" rtl="0">
              <a:lnSpc>
                <a:spcPct val="90000"/>
              </a:lnSpc>
              <a:spcBef>
                <a:spcPts val="1000"/>
              </a:spcBef>
              <a:spcAft>
                <a:spcPts val="0"/>
              </a:spcAft>
              <a:buSzPts val="1800"/>
              <a:buNone/>
            </a:pPr>
            <a:r>
              <a:rPr lang="en-US">
                <a:latin typeface="Germania One"/>
                <a:ea typeface="Germania One"/>
                <a:cs typeface="Germania One"/>
                <a:sym typeface="Germania One"/>
              </a:rPr>
              <a:t>the firmament proclaims the works of his hands.</a:t>
            </a:r>
            <a:endParaRPr>
              <a:latin typeface="Germania One"/>
              <a:ea typeface="Germania One"/>
              <a:cs typeface="Germania One"/>
              <a:sym typeface="Germania One"/>
            </a:endParaRPr>
          </a:p>
          <a:p>
            <a:pPr marL="0" lvl="0" indent="0" algn="l" rtl="0">
              <a:lnSpc>
                <a:spcPct val="90000"/>
              </a:lnSpc>
              <a:spcBef>
                <a:spcPts val="1000"/>
              </a:spcBef>
              <a:spcAft>
                <a:spcPts val="0"/>
              </a:spcAft>
              <a:buSzPts val="1800"/>
              <a:buNone/>
            </a:pPr>
            <a:r>
              <a:rPr lang="en-US">
                <a:latin typeface="Germania One"/>
                <a:ea typeface="Germania One"/>
                <a:cs typeface="Germania One"/>
                <a:sym typeface="Germania One"/>
              </a:rPr>
              <a:t>Day unto day pours forth speech;</a:t>
            </a:r>
            <a:endParaRPr>
              <a:latin typeface="Germania One"/>
              <a:ea typeface="Germania One"/>
              <a:cs typeface="Germania One"/>
              <a:sym typeface="Germania One"/>
            </a:endParaRPr>
          </a:p>
          <a:p>
            <a:pPr marL="0" lvl="0" indent="0" algn="l" rtl="0">
              <a:lnSpc>
                <a:spcPct val="90000"/>
              </a:lnSpc>
              <a:spcBef>
                <a:spcPts val="1000"/>
              </a:spcBef>
              <a:spcAft>
                <a:spcPts val="0"/>
              </a:spcAft>
              <a:buSzPts val="1800"/>
              <a:buNone/>
            </a:pPr>
            <a:r>
              <a:rPr lang="en-US">
                <a:latin typeface="Germania One"/>
                <a:ea typeface="Germania One"/>
                <a:cs typeface="Germania One"/>
                <a:sym typeface="Germania One"/>
              </a:rPr>
              <a:t>night unto night whispers knowledge.</a:t>
            </a:r>
            <a:endParaRPr>
              <a:latin typeface="Germania One"/>
              <a:ea typeface="Germania One"/>
              <a:cs typeface="Germania One"/>
              <a:sym typeface="Germania One"/>
            </a:endParaRPr>
          </a:p>
          <a:p>
            <a:pPr marL="0" lvl="0" indent="0" algn="l" rtl="0">
              <a:lnSpc>
                <a:spcPct val="90000"/>
              </a:lnSpc>
              <a:spcBef>
                <a:spcPts val="1000"/>
              </a:spcBef>
              <a:spcAft>
                <a:spcPts val="0"/>
              </a:spcAft>
              <a:buSzPts val="1800"/>
              <a:buNone/>
            </a:pPr>
            <a:r>
              <a:rPr lang="en-US">
                <a:latin typeface="Germania One"/>
                <a:ea typeface="Germania One"/>
                <a:cs typeface="Germania One"/>
                <a:sym typeface="Germania One"/>
              </a:rPr>
              <a:t>There is no speech, no words;</a:t>
            </a:r>
            <a:endParaRPr>
              <a:latin typeface="Germania One"/>
              <a:ea typeface="Germania One"/>
              <a:cs typeface="Germania One"/>
              <a:sym typeface="Germania One"/>
            </a:endParaRPr>
          </a:p>
          <a:p>
            <a:pPr marL="0" lvl="0" indent="0" algn="l" rtl="0">
              <a:lnSpc>
                <a:spcPct val="90000"/>
              </a:lnSpc>
              <a:spcBef>
                <a:spcPts val="1000"/>
              </a:spcBef>
              <a:spcAft>
                <a:spcPts val="0"/>
              </a:spcAft>
              <a:buSzPts val="1800"/>
              <a:buNone/>
            </a:pPr>
            <a:r>
              <a:rPr lang="en-US">
                <a:latin typeface="Germania One"/>
                <a:ea typeface="Germania One"/>
                <a:cs typeface="Germania One"/>
                <a:sym typeface="Germania One"/>
              </a:rPr>
              <a:t>their voice is not heard</a:t>
            </a:r>
            <a:endParaRPr>
              <a:latin typeface="Germania One"/>
              <a:ea typeface="Germania One"/>
              <a:cs typeface="Germania One"/>
              <a:sym typeface="Germania One"/>
            </a:endParaRPr>
          </a:p>
          <a:p>
            <a:pPr marL="0" lvl="0" indent="0" algn="l" rtl="0">
              <a:lnSpc>
                <a:spcPct val="90000"/>
              </a:lnSpc>
              <a:spcBef>
                <a:spcPts val="1000"/>
              </a:spcBef>
              <a:spcAft>
                <a:spcPts val="0"/>
              </a:spcAft>
              <a:buSzPts val="1800"/>
              <a:buNone/>
            </a:pPr>
            <a:r>
              <a:rPr lang="en-US">
                <a:latin typeface="Germania One"/>
                <a:ea typeface="Germania One"/>
                <a:cs typeface="Germania One"/>
                <a:sym typeface="Germania One"/>
              </a:rPr>
              <a:t>A report goes forth through all the earth,</a:t>
            </a:r>
            <a:endParaRPr>
              <a:latin typeface="Germania One"/>
              <a:ea typeface="Germania One"/>
              <a:cs typeface="Germania One"/>
              <a:sym typeface="Germania One"/>
            </a:endParaRPr>
          </a:p>
          <a:p>
            <a:pPr marL="0" lvl="0" indent="0" algn="l" rtl="0">
              <a:lnSpc>
                <a:spcPct val="90000"/>
              </a:lnSpc>
              <a:spcBef>
                <a:spcPts val="1000"/>
              </a:spcBef>
              <a:spcAft>
                <a:spcPts val="0"/>
              </a:spcAft>
              <a:buSzPts val="1800"/>
              <a:buNone/>
            </a:pPr>
            <a:r>
              <a:rPr lang="en-US">
                <a:latin typeface="Germania One"/>
                <a:ea typeface="Germania One"/>
                <a:cs typeface="Germania One"/>
                <a:sym typeface="Germania One"/>
              </a:rPr>
              <a:t>their messages, to the ends of the world.</a:t>
            </a:r>
            <a:endParaRPr>
              <a:latin typeface="Germania One"/>
              <a:ea typeface="Germania One"/>
              <a:cs typeface="Germania One"/>
              <a:sym typeface="Germania One"/>
            </a:endParaRPr>
          </a:p>
          <a:p>
            <a:pPr marL="0" lvl="0" indent="0" algn="l" rtl="0">
              <a:lnSpc>
                <a:spcPct val="90000"/>
              </a:lnSpc>
              <a:spcBef>
                <a:spcPts val="1000"/>
              </a:spcBef>
              <a:spcAft>
                <a:spcPts val="0"/>
              </a:spcAft>
              <a:buSzPts val="1800"/>
              <a:buNone/>
            </a:pPr>
            <a:endParaRPr/>
          </a:p>
          <a:p>
            <a:pPr marL="0" lvl="0" indent="0" algn="l" rtl="0">
              <a:lnSpc>
                <a:spcPct val="90000"/>
              </a:lnSpc>
              <a:spcBef>
                <a:spcPts val="1000"/>
              </a:spcBef>
              <a:spcAft>
                <a:spcPts val="0"/>
              </a:spcAft>
              <a:buSzPts val="1800"/>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48"/>
        <p:cNvGrpSpPr/>
        <p:nvPr/>
      </p:nvGrpSpPr>
      <p:grpSpPr>
        <a:xfrm>
          <a:off x="0" y="0"/>
          <a:ext cx="0" cy="0"/>
          <a:chOff x="0" y="0"/>
          <a:chExt cx="0" cy="0"/>
        </a:xfrm>
      </p:grpSpPr>
      <p:sp>
        <p:nvSpPr>
          <p:cNvPr id="149" name="Google Shape;149;p2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endParaRPr/>
          </a:p>
        </p:txBody>
      </p:sp>
      <p:pic>
        <p:nvPicPr>
          <p:cNvPr id="150" name="Google Shape;150;p23"/>
          <p:cNvPicPr preferRelativeResize="0"/>
          <p:nvPr/>
        </p:nvPicPr>
        <p:blipFill rotWithShape="1">
          <a:blip r:embed="rId3">
            <a:alphaModFix/>
          </a:blip>
          <a:srcRect/>
          <a:stretch/>
        </p:blipFill>
        <p:spPr>
          <a:xfrm>
            <a:off x="2331225" y="290575"/>
            <a:ext cx="7681950" cy="6288025"/>
          </a:xfrm>
          <a:prstGeom prst="rect">
            <a:avLst/>
          </a:prstGeom>
          <a:noFill/>
          <a:ln>
            <a:noFill/>
          </a:ln>
        </p:spPr>
      </p:pic>
      <p:sp>
        <p:nvSpPr>
          <p:cNvPr id="151" name="Google Shape;151;p23"/>
          <p:cNvSpPr txBox="1">
            <a:spLocks noGrp="1"/>
          </p:cNvSpPr>
          <p:nvPr>
            <p:ph type="body" idx="1"/>
          </p:nvPr>
        </p:nvSpPr>
        <p:spPr>
          <a:xfrm>
            <a:off x="1083675" y="1690825"/>
            <a:ext cx="10515600" cy="4351200"/>
          </a:xfrm>
          <a:prstGeom prst="rect">
            <a:avLst/>
          </a:prstGeom>
          <a:noFill/>
          <a:ln>
            <a:noFill/>
          </a:ln>
        </p:spPr>
        <p:txBody>
          <a:bodyPr spcFirstLastPara="1" wrap="square" lIns="91425" tIns="45700" rIns="91425" bIns="45700" anchor="t" anchorCtr="0">
            <a:noAutofit/>
          </a:bodyPr>
          <a:lstStyle/>
          <a:p>
            <a:pPr marL="241300" marR="431800" lvl="0" indent="0" algn="ctr" rtl="0">
              <a:lnSpc>
                <a:spcPct val="137500"/>
              </a:lnSpc>
              <a:spcBef>
                <a:spcPts val="1100"/>
              </a:spcBef>
              <a:spcAft>
                <a:spcPts val="0"/>
              </a:spcAft>
              <a:buSzPts val="1800"/>
              <a:buNone/>
            </a:pPr>
            <a:endParaRPr sz="2400">
              <a:solidFill>
                <a:srgbClr val="333333"/>
              </a:solidFill>
              <a:latin typeface="Germania One"/>
              <a:ea typeface="Germania One"/>
              <a:cs typeface="Germania One"/>
              <a:sym typeface="Germania One"/>
            </a:endParaRPr>
          </a:p>
          <a:p>
            <a:pPr marL="241300" marR="431800" lvl="0" indent="0" algn="ctr" rtl="0">
              <a:lnSpc>
                <a:spcPct val="137500"/>
              </a:lnSpc>
              <a:spcBef>
                <a:spcPts val="1100"/>
              </a:spcBef>
              <a:spcAft>
                <a:spcPts val="0"/>
              </a:spcAft>
              <a:buClr>
                <a:schemeClr val="dk1"/>
              </a:buClr>
              <a:buSzPts val="1100"/>
              <a:buFont typeface="Arial"/>
              <a:buNone/>
            </a:pPr>
            <a:r>
              <a:rPr lang="en-US" sz="2400">
                <a:solidFill>
                  <a:srgbClr val="F3F3F3"/>
                </a:solidFill>
                <a:latin typeface="Germania One"/>
                <a:ea typeface="Germania One"/>
                <a:cs typeface="Germania One"/>
                <a:sym typeface="Germania One"/>
              </a:rPr>
              <a:t>For from the greatness and the beauty of created things</a:t>
            </a:r>
            <a:endParaRPr sz="2400">
              <a:solidFill>
                <a:srgbClr val="F3F3F3"/>
              </a:solidFill>
              <a:latin typeface="Germania One"/>
              <a:ea typeface="Germania One"/>
              <a:cs typeface="Germania One"/>
              <a:sym typeface="Germania One"/>
            </a:endParaRPr>
          </a:p>
          <a:p>
            <a:pPr marL="241300" marR="431800" lvl="0" indent="0" algn="ctr" rtl="0">
              <a:lnSpc>
                <a:spcPct val="137500"/>
              </a:lnSpc>
              <a:spcBef>
                <a:spcPts val="1100"/>
              </a:spcBef>
              <a:spcAft>
                <a:spcPts val="0"/>
              </a:spcAft>
              <a:buClr>
                <a:schemeClr val="dk1"/>
              </a:buClr>
              <a:buSzPts val="1100"/>
              <a:buFont typeface="Arial"/>
              <a:buNone/>
            </a:pPr>
            <a:r>
              <a:rPr lang="en-US" sz="2400">
                <a:solidFill>
                  <a:srgbClr val="F3F3F3"/>
                </a:solidFill>
                <a:latin typeface="Germania One"/>
                <a:ea typeface="Germania One"/>
                <a:cs typeface="Germania One"/>
                <a:sym typeface="Germania One"/>
              </a:rPr>
              <a:t>their original author, by analogy, is seen. (Wisdom 13:5)</a:t>
            </a:r>
            <a:endParaRPr sz="2400">
              <a:solidFill>
                <a:srgbClr val="F3F3F3"/>
              </a:solidFill>
              <a:latin typeface="Germania One"/>
              <a:ea typeface="Germania One"/>
              <a:cs typeface="Germania One"/>
              <a:sym typeface="Germania One"/>
            </a:endParaRPr>
          </a:p>
          <a:p>
            <a:pPr marL="0" lvl="0" indent="0" algn="l" rtl="0">
              <a:lnSpc>
                <a:spcPct val="90000"/>
              </a:lnSpc>
              <a:spcBef>
                <a:spcPts val="1000"/>
              </a:spcBef>
              <a:spcAft>
                <a:spcPts val="0"/>
              </a:spcAft>
              <a:buSzPts val="1800"/>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a:t>What is the universe trying to tell us? </a:t>
            </a:r>
            <a:endParaRPr/>
          </a:p>
        </p:txBody>
      </p:sp>
      <p:pic>
        <p:nvPicPr>
          <p:cNvPr id="91" name="Google Shape;91;p14" descr="C:\Users\mazze\AppData\Local\Microsoft\Windows\INetCache\Content.MSO\B42F2E6C.tmp"/>
          <p:cNvPicPr preferRelativeResize="0"/>
          <p:nvPr/>
        </p:nvPicPr>
        <p:blipFill rotWithShape="1">
          <a:blip r:embed="rId3">
            <a:alphaModFix/>
          </a:blip>
          <a:srcRect/>
          <a:stretch/>
        </p:blipFill>
        <p:spPr>
          <a:xfrm>
            <a:off x="2814221" y="1509203"/>
            <a:ext cx="6578354" cy="474955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a:t>Beginning of Time</a:t>
            </a:r>
            <a:endParaRPr/>
          </a:p>
        </p:txBody>
      </p:sp>
      <p:sp>
        <p:nvSpPr>
          <p:cNvPr id="97" name="Google Shape;97;p15"/>
          <p:cNvSpPr txBox="1">
            <a:spLocks noGrp="1"/>
          </p:cNvSpPr>
          <p:nvPr>
            <p:ph type="body" idx="1"/>
          </p:nvPr>
        </p:nvSpPr>
        <p:spPr>
          <a:xfrm>
            <a:off x="838200" y="1825625"/>
            <a:ext cx="4586100" cy="4351200"/>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1000"/>
              </a:spcBef>
              <a:spcAft>
                <a:spcPts val="0"/>
              </a:spcAft>
              <a:buSzPts val="1800"/>
              <a:buChar char="•"/>
            </a:pPr>
            <a:r>
              <a:rPr lang="en-US"/>
              <a:t>Early formation of the universe began the evolution of matter</a:t>
            </a:r>
            <a:endParaRPr/>
          </a:p>
          <a:p>
            <a:pPr marL="457200" lvl="0" indent="-342900" algn="l" rtl="0">
              <a:lnSpc>
                <a:spcPct val="90000"/>
              </a:lnSpc>
              <a:spcBef>
                <a:spcPts val="0"/>
              </a:spcBef>
              <a:spcAft>
                <a:spcPts val="0"/>
              </a:spcAft>
              <a:buSzPts val="1800"/>
              <a:buChar char="•"/>
            </a:pPr>
            <a:r>
              <a:rPr lang="en-US"/>
              <a:t>The earliest particles were subatomic - not quite atoms</a:t>
            </a:r>
            <a:endParaRPr/>
          </a:p>
          <a:p>
            <a:pPr marL="457200" lvl="0" indent="-342900" algn="l" rtl="0">
              <a:lnSpc>
                <a:spcPct val="90000"/>
              </a:lnSpc>
              <a:spcBef>
                <a:spcPts val="0"/>
              </a:spcBef>
              <a:spcAft>
                <a:spcPts val="0"/>
              </a:spcAft>
              <a:buSzPts val="1800"/>
              <a:buChar char="•"/>
            </a:pPr>
            <a:r>
              <a:rPr lang="en-US"/>
              <a:t>The earliest atoms were the lightest and smallest:  H and then He</a:t>
            </a:r>
            <a:endParaRPr/>
          </a:p>
        </p:txBody>
      </p:sp>
      <p:pic>
        <p:nvPicPr>
          <p:cNvPr id="98" name="Google Shape;98;p15"/>
          <p:cNvPicPr preferRelativeResize="0"/>
          <p:nvPr/>
        </p:nvPicPr>
        <p:blipFill rotWithShape="1">
          <a:blip r:embed="rId3">
            <a:alphaModFix/>
          </a:blip>
          <a:srcRect/>
          <a:stretch/>
        </p:blipFill>
        <p:spPr>
          <a:xfrm>
            <a:off x="5603500" y="1027498"/>
            <a:ext cx="6124524" cy="4733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Does this tell the whole story?  Is the text message clear?</a:t>
            </a:r>
            <a:endParaRPr/>
          </a:p>
        </p:txBody>
      </p:sp>
      <p:pic>
        <p:nvPicPr>
          <p:cNvPr id="104" name="Google Shape;104;p16"/>
          <p:cNvPicPr preferRelativeResize="0"/>
          <p:nvPr/>
        </p:nvPicPr>
        <p:blipFill>
          <a:blip r:embed="rId3">
            <a:alphaModFix/>
          </a:blip>
          <a:stretch>
            <a:fillRect/>
          </a:stretch>
        </p:blipFill>
        <p:spPr>
          <a:xfrm>
            <a:off x="2976100" y="1990450"/>
            <a:ext cx="6032326" cy="4021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a:t>What is Creation? </a:t>
            </a:r>
            <a:endParaRPr/>
          </a:p>
        </p:txBody>
      </p:sp>
      <p:sp>
        <p:nvSpPr>
          <p:cNvPr id="110" name="Google Shape;110;p17"/>
          <p:cNvSpPr txBox="1">
            <a:spLocks noGrp="1"/>
          </p:cNvSpPr>
          <p:nvPr>
            <p:ph type="body" idx="1"/>
          </p:nvPr>
        </p:nvSpPr>
        <p:spPr>
          <a:xfrm>
            <a:off x="838200" y="1520825"/>
            <a:ext cx="5644800" cy="4351200"/>
          </a:xfrm>
          <a:prstGeom prst="rect">
            <a:avLst/>
          </a:prstGeom>
          <a:noFill/>
          <a:ln>
            <a:noFill/>
          </a:ln>
        </p:spPr>
        <p:txBody>
          <a:bodyPr spcFirstLastPara="1" wrap="square" lIns="91425" tIns="45700" rIns="91425" bIns="45700" anchor="t" anchorCtr="0">
            <a:noAutofit/>
          </a:bodyPr>
          <a:lstStyle/>
          <a:p>
            <a:pPr marL="457200" lvl="0" indent="-342900" algn="l" rtl="0">
              <a:lnSpc>
                <a:spcPct val="90000"/>
              </a:lnSpc>
              <a:spcBef>
                <a:spcPts val="1000"/>
              </a:spcBef>
              <a:spcAft>
                <a:spcPts val="0"/>
              </a:spcAft>
              <a:buSzPts val="1800"/>
              <a:buChar char="•"/>
            </a:pPr>
            <a:r>
              <a:rPr lang="en-US"/>
              <a:t>Creation is the relation of dependence of all things on God, who is the source of existence itself.</a:t>
            </a:r>
            <a:endParaRPr/>
          </a:p>
          <a:p>
            <a:pPr marL="457200" lvl="0" indent="-342900" algn="l" rtl="0">
              <a:lnSpc>
                <a:spcPct val="90000"/>
              </a:lnSpc>
              <a:spcBef>
                <a:spcPts val="0"/>
              </a:spcBef>
              <a:spcAft>
                <a:spcPts val="0"/>
              </a:spcAft>
              <a:buSzPts val="1800"/>
              <a:buChar char="•"/>
            </a:pPr>
            <a:r>
              <a:rPr lang="en-US"/>
              <a:t>God is the </a:t>
            </a:r>
            <a:r>
              <a:rPr lang="en-US" b="1" i="1"/>
              <a:t>primary cause</a:t>
            </a:r>
            <a:r>
              <a:rPr lang="en-US"/>
              <a:t> of the universe</a:t>
            </a:r>
            <a:endParaRPr/>
          </a:p>
          <a:p>
            <a:pPr marL="457200" lvl="0" indent="-342900" algn="l" rtl="0">
              <a:lnSpc>
                <a:spcPct val="90000"/>
              </a:lnSpc>
              <a:spcBef>
                <a:spcPts val="0"/>
              </a:spcBef>
              <a:spcAft>
                <a:spcPts val="0"/>
              </a:spcAft>
              <a:buSzPts val="1800"/>
              <a:buChar char="•"/>
            </a:pPr>
            <a:r>
              <a:rPr lang="en-US"/>
              <a:t>The universe would not exist were it not created by God</a:t>
            </a:r>
            <a:endParaRPr/>
          </a:p>
          <a:p>
            <a:pPr marL="457200" lvl="0" indent="-342900" algn="l" rtl="0">
              <a:lnSpc>
                <a:spcPct val="90000"/>
              </a:lnSpc>
              <a:spcBef>
                <a:spcPts val="0"/>
              </a:spcBef>
              <a:spcAft>
                <a:spcPts val="0"/>
              </a:spcAft>
              <a:buSzPts val="1800"/>
              <a:buChar char="•"/>
            </a:pPr>
            <a:r>
              <a:rPr lang="en-US"/>
              <a:t>Once the universe is in existence, the processes of nature (Laws of Nature) are known as </a:t>
            </a:r>
            <a:r>
              <a:rPr lang="en-US" b="1" i="1"/>
              <a:t>secondary causes</a:t>
            </a:r>
            <a:endParaRPr b="1" i="1"/>
          </a:p>
        </p:txBody>
      </p:sp>
      <p:pic>
        <p:nvPicPr>
          <p:cNvPr id="111" name="Google Shape;111;p17"/>
          <p:cNvPicPr preferRelativeResize="0"/>
          <p:nvPr/>
        </p:nvPicPr>
        <p:blipFill rotWithShape="1">
          <a:blip r:embed="rId3">
            <a:alphaModFix/>
          </a:blip>
          <a:srcRect/>
          <a:stretch/>
        </p:blipFill>
        <p:spPr>
          <a:xfrm>
            <a:off x="7166275" y="2401687"/>
            <a:ext cx="3908275" cy="3199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endParaRPr/>
          </a:p>
        </p:txBody>
      </p:sp>
      <p:sp>
        <p:nvSpPr>
          <p:cNvPr id="117" name="Google Shape;117;p18"/>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endParaRPr/>
          </a:p>
        </p:txBody>
      </p:sp>
      <p:pic>
        <p:nvPicPr>
          <p:cNvPr id="118" name="Google Shape;118;p18"/>
          <p:cNvPicPr preferRelativeResize="0"/>
          <p:nvPr/>
        </p:nvPicPr>
        <p:blipFill rotWithShape="1">
          <a:blip r:embed="rId3">
            <a:alphaModFix/>
          </a:blip>
          <a:srcRect/>
          <a:stretch/>
        </p:blipFill>
        <p:spPr>
          <a:xfrm>
            <a:off x="1576975" y="235550"/>
            <a:ext cx="8914451" cy="62995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2"/>
        <p:cNvGrpSpPr/>
        <p:nvPr/>
      </p:nvGrpSpPr>
      <p:grpSpPr>
        <a:xfrm>
          <a:off x="0" y="0"/>
          <a:ext cx="0" cy="0"/>
          <a:chOff x="0" y="0"/>
          <a:chExt cx="0" cy="0"/>
        </a:xfrm>
      </p:grpSpPr>
      <p:pic>
        <p:nvPicPr>
          <p:cNvPr id="123" name="Google Shape;123;p19"/>
          <p:cNvPicPr preferRelativeResize="0"/>
          <p:nvPr/>
        </p:nvPicPr>
        <p:blipFill>
          <a:blip r:embed="rId3">
            <a:alphaModFix/>
          </a:blip>
          <a:stretch>
            <a:fillRect/>
          </a:stretch>
        </p:blipFill>
        <p:spPr>
          <a:xfrm>
            <a:off x="2307725" y="-426075"/>
            <a:ext cx="7870599" cy="7284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a:t>We know things by their </a:t>
            </a:r>
            <a:r>
              <a:rPr lang="en-US" b="1" i="1"/>
              <a:t>perceivable effects</a:t>
            </a:r>
            <a:endParaRPr b="1" i="1"/>
          </a:p>
        </p:txBody>
      </p:sp>
      <p:sp>
        <p:nvSpPr>
          <p:cNvPr id="129" name="Google Shape;129;p20"/>
          <p:cNvSpPr txBox="1">
            <a:spLocks noGrp="1"/>
          </p:cNvSpPr>
          <p:nvPr>
            <p:ph type="body" idx="1"/>
          </p:nvPr>
        </p:nvSpPr>
        <p:spPr>
          <a:xfrm>
            <a:off x="838200" y="2030350"/>
            <a:ext cx="10515600" cy="4351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a:t>You know identity of a tree by the shape of its leaf </a:t>
            </a:r>
            <a:endParaRPr/>
          </a:p>
          <a:p>
            <a:pPr marL="0" lvl="0" indent="0" algn="l" rtl="0">
              <a:lnSpc>
                <a:spcPct val="90000"/>
              </a:lnSpc>
              <a:spcBef>
                <a:spcPts val="1000"/>
              </a:spcBef>
              <a:spcAft>
                <a:spcPts val="0"/>
              </a:spcAft>
              <a:buSzPts val="1800"/>
              <a:buNone/>
            </a:pPr>
            <a:r>
              <a:rPr lang="en-US"/>
              <a:t>You know we are Christians by our love</a:t>
            </a:r>
            <a:endParaRPr/>
          </a:p>
          <a:p>
            <a:pPr marL="0" lvl="0" indent="0" algn="l" rtl="0">
              <a:lnSpc>
                <a:spcPct val="90000"/>
              </a:lnSpc>
              <a:spcBef>
                <a:spcPts val="1000"/>
              </a:spcBef>
              <a:spcAft>
                <a:spcPts val="0"/>
              </a:spcAft>
              <a:buSzPts val="1800"/>
              <a:buNone/>
            </a:pPr>
            <a:r>
              <a:rPr lang="en-US" b="1"/>
              <a:t>We know God by his works: the ‘Writing’ of Nature and the Writings of Scripture</a:t>
            </a:r>
            <a:endParaRPr b="1"/>
          </a:p>
          <a:p>
            <a:pPr marL="0" lvl="0" indent="0" algn="l" rtl="0">
              <a:lnSpc>
                <a:spcPct val="90000"/>
              </a:lnSpc>
              <a:spcBef>
                <a:spcPts val="1000"/>
              </a:spcBef>
              <a:spcAft>
                <a:spcPts val="0"/>
              </a:spcAft>
              <a:buSzPts val="1800"/>
              <a:buNone/>
            </a:pPr>
            <a:endParaRPr b="1"/>
          </a:p>
          <a:p>
            <a:pPr marL="0" lvl="0" indent="0" algn="l" rtl="0">
              <a:lnSpc>
                <a:spcPct val="90000"/>
              </a:lnSpc>
              <a:spcBef>
                <a:spcPts val="1000"/>
              </a:spcBef>
              <a:spcAft>
                <a:spcPts val="0"/>
              </a:spcAft>
              <a:buSzPts val="1800"/>
              <a:buNone/>
            </a:pPr>
            <a:endParaRPr b="1"/>
          </a:p>
        </p:txBody>
      </p:sp>
      <p:pic>
        <p:nvPicPr>
          <p:cNvPr id="130" name="Google Shape;130;p20"/>
          <p:cNvPicPr preferRelativeResize="0"/>
          <p:nvPr/>
        </p:nvPicPr>
        <p:blipFill rotWithShape="1">
          <a:blip r:embed="rId3">
            <a:alphaModFix/>
          </a:blip>
          <a:srcRect/>
          <a:stretch/>
        </p:blipFill>
        <p:spPr>
          <a:xfrm>
            <a:off x="4681900" y="3905650"/>
            <a:ext cx="2504675" cy="2271175"/>
          </a:xfrm>
          <a:prstGeom prst="rect">
            <a:avLst/>
          </a:prstGeom>
          <a:noFill/>
          <a:ln>
            <a:noFill/>
          </a:ln>
        </p:spPr>
      </p:pic>
      <p:pic>
        <p:nvPicPr>
          <p:cNvPr id="131" name="Google Shape;131;p20"/>
          <p:cNvPicPr preferRelativeResize="0"/>
          <p:nvPr/>
        </p:nvPicPr>
        <p:blipFill rotWithShape="1">
          <a:blip r:embed="rId4">
            <a:alphaModFix/>
          </a:blip>
          <a:srcRect/>
          <a:stretch/>
        </p:blipFill>
        <p:spPr>
          <a:xfrm>
            <a:off x="8652762" y="1462220"/>
            <a:ext cx="1392288" cy="1325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a:t>Can science help us understand our Creator?</a:t>
            </a:r>
            <a:endParaRPr/>
          </a:p>
        </p:txBody>
      </p:sp>
      <p:sp>
        <p:nvSpPr>
          <p:cNvPr id="137" name="Google Shape;137;p21"/>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endParaRPr/>
          </a:p>
          <a:p>
            <a:pPr marL="0" lvl="0" indent="0" algn="l" rtl="0">
              <a:lnSpc>
                <a:spcPct val="90000"/>
              </a:lnSpc>
              <a:spcBef>
                <a:spcPts val="1000"/>
              </a:spcBef>
              <a:spcAft>
                <a:spcPts val="0"/>
              </a:spcAft>
              <a:buSzPts val="1800"/>
              <a:buNone/>
            </a:pPr>
            <a:r>
              <a:rPr lang="en-US"/>
              <a:t>Does our faith ‘fill out’ the deeper meaning of the message of the universe?</a:t>
            </a:r>
            <a:endParaRPr/>
          </a:p>
        </p:txBody>
      </p:sp>
      <p:pic>
        <p:nvPicPr>
          <p:cNvPr id="138" name="Google Shape;138;p21"/>
          <p:cNvPicPr preferRelativeResize="0"/>
          <p:nvPr/>
        </p:nvPicPr>
        <p:blipFill rotWithShape="1">
          <a:blip r:embed="rId3">
            <a:alphaModFix/>
          </a:blip>
          <a:srcRect/>
          <a:stretch/>
        </p:blipFill>
        <p:spPr>
          <a:xfrm>
            <a:off x="2818075" y="2476500"/>
            <a:ext cx="6286500" cy="423042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813</Words>
  <Application>Microsoft Office PowerPoint</Application>
  <PresentationFormat>Widescreen</PresentationFormat>
  <Paragraphs>52</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Calibri</vt:lpstr>
      <vt:lpstr>Arial</vt:lpstr>
      <vt:lpstr>Germania One</vt:lpstr>
      <vt:lpstr>Office Theme</vt:lpstr>
      <vt:lpstr>PowerPoint Presentation</vt:lpstr>
      <vt:lpstr>What is the universe trying to tell us? </vt:lpstr>
      <vt:lpstr>Beginning of Time</vt:lpstr>
      <vt:lpstr>Does this tell the whole story?  Is the text message clear?</vt:lpstr>
      <vt:lpstr>What is Creation? </vt:lpstr>
      <vt:lpstr>PowerPoint Presentation</vt:lpstr>
      <vt:lpstr>PowerPoint Presentation</vt:lpstr>
      <vt:lpstr>We know things by their perceivable effects</vt:lpstr>
      <vt:lpstr>Can science help us understand our Creator?</vt:lpstr>
      <vt:lpstr>Psalm 19</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Mazzella</dc:creator>
  <cp:lastModifiedBy>Mike Mazzella</cp:lastModifiedBy>
  <cp:revision>1</cp:revision>
  <dcterms:modified xsi:type="dcterms:W3CDTF">2019-08-22T17:33:32Z</dcterms:modified>
</cp:coreProperties>
</file>